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4" r:id="rId15"/>
    <p:sldId id="265" r:id="rId16"/>
    <p:sldId id="258" r:id="rId4"/>
    <p:sldId id="259" r:id="rId5"/>
    <p:sldId id="260" r:id="rId6"/>
    <p:sldId id="261" r:id="rId7"/>
    <p:sldId id="262" r:id="rId8"/>
    <p:sldId id="263" r:id="rId9"/>
  </p:sld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5.xml"/><Relationship Id="rId5" Type="http://schemas.openxmlformats.org/officeDocument/2006/relationships/slide" Target="slides/slide6.xml"/><Relationship Id="rId6" Type="http://schemas.openxmlformats.org/officeDocument/2006/relationships/slide" Target="slides/slide7.xml"/><Relationship Id="rId7" Type="http://schemas.openxmlformats.org/officeDocument/2006/relationships/slide" Target="slides/slide8.xml"/><Relationship Id="rId8" Type="http://schemas.openxmlformats.org/officeDocument/2006/relationships/slide" Target="slides/slide9.xml"/><Relationship Id="rId9" Type="http://schemas.openxmlformats.org/officeDocument/2006/relationships/slide" Target="slides/slide10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5" Type="http://schemas.openxmlformats.org/officeDocument/2006/relationships/slide" Target="slides/slide3.xml"/><Relationship Id="rId16" Type="http://schemas.openxmlformats.org/officeDocument/2006/relationships/slide" Target="slides/slide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C17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19973" r="19973" t="0" b="0"/>
          <a:stretch/>
        </p:blipFill>
        <p:spPr>
          <a:xfrm>
            <a:off x="4663440" y="0"/>
            <a:ext cx="4480560" cy="51480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1051560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E8B4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FOUNDERS ACADEMY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640080" y="1371600"/>
            <a:ext cx="384048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3000" b="1" dirty="0">
                <a:solidFill>
                  <a:srgbClr val="FBF7E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From school bench to funded business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640080" y="3200400"/>
            <a:ext cx="3749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AEBB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gamified, stage-gated journey for teenagers - three online missions and a summit in Greece.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640080" y="446227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8B4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triple8founders.com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C17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8016" cy="5148072"/>
          </a:xfrm>
          <a:prstGeom prst="rect">
            <a:avLst/>
          </a:prstGeom>
          <a:solidFill>
            <a:srgbClr val="E8B45C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822960" y="15544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E8B4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STARTED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822960" y="18745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3600" b="1" dirty="0">
                <a:solidFill>
                  <a:srgbClr val="FBF7E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Ready to start at</a:t>
            </a:r>
            <a:endParaRPr lang="en-US" sz="36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3600" b="1" dirty="0">
                <a:solidFill>
                  <a:srgbClr val="FBF7E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stage gate one?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822960" y="3310128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8B4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felix@triple8founders.com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822960" y="3703320"/>
            <a:ext cx="6400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AEBB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triple8founders.com   ·   Dexos GmbH, Köln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7680960" y="3840480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8" name="Shape 6"/>
          <p:cNvSpPr/>
          <p:nvPr/>
        </p:nvSpPr>
        <p:spPr>
          <a:xfrm>
            <a:off x="7827264" y="3840480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9" name="Shape 7"/>
          <p:cNvSpPr/>
          <p:nvPr/>
        </p:nvSpPr>
        <p:spPr>
          <a:xfrm>
            <a:off x="7973568" y="3840480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10" name="Shape 8"/>
          <p:cNvSpPr/>
          <p:nvPr/>
        </p:nvSpPr>
        <p:spPr>
          <a:xfrm>
            <a:off x="8119872" y="3840480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11" name="Shape 9"/>
          <p:cNvSpPr/>
          <p:nvPr/>
        </p:nvSpPr>
        <p:spPr>
          <a:xfrm>
            <a:off x="8266176" y="3840480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12" name="Shape 10"/>
          <p:cNvSpPr/>
          <p:nvPr/>
        </p:nvSpPr>
        <p:spPr>
          <a:xfrm>
            <a:off x="7680960" y="3986784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13" name="Shape 11"/>
          <p:cNvSpPr/>
          <p:nvPr/>
        </p:nvSpPr>
        <p:spPr>
          <a:xfrm>
            <a:off x="7827264" y="3986784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14" name="Shape 12"/>
          <p:cNvSpPr/>
          <p:nvPr/>
        </p:nvSpPr>
        <p:spPr>
          <a:xfrm>
            <a:off x="7973568" y="3986784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15" name="Shape 13"/>
          <p:cNvSpPr/>
          <p:nvPr/>
        </p:nvSpPr>
        <p:spPr>
          <a:xfrm>
            <a:off x="8119872" y="3986784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16" name="Shape 14"/>
          <p:cNvSpPr/>
          <p:nvPr/>
        </p:nvSpPr>
        <p:spPr>
          <a:xfrm>
            <a:off x="8266176" y="3986784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17" name="Shape 15"/>
          <p:cNvSpPr/>
          <p:nvPr/>
        </p:nvSpPr>
        <p:spPr>
          <a:xfrm>
            <a:off x="7680960" y="4133088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18" name="Shape 16"/>
          <p:cNvSpPr/>
          <p:nvPr/>
        </p:nvSpPr>
        <p:spPr>
          <a:xfrm>
            <a:off x="7827264" y="4133088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19" name="Shape 17"/>
          <p:cNvSpPr/>
          <p:nvPr/>
        </p:nvSpPr>
        <p:spPr>
          <a:xfrm>
            <a:off x="7973568" y="4133088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20" name="Shape 18"/>
          <p:cNvSpPr/>
          <p:nvPr/>
        </p:nvSpPr>
        <p:spPr>
          <a:xfrm>
            <a:off x="8119872" y="4133088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21" name="Shape 19"/>
          <p:cNvSpPr/>
          <p:nvPr/>
        </p:nvSpPr>
        <p:spPr>
          <a:xfrm>
            <a:off x="8266176" y="4133088"/>
            <a:ext cx="50292" cy="50292"/>
          </a:xfrm>
          <a:prstGeom prst="ellipse">
            <a:avLst/>
          </a:prstGeom>
          <a:solidFill>
            <a:srgbClr val="E8B45C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22" name="Shape 20"/>
          <p:cNvSpPr/>
          <p:nvPr/>
        </p:nvSpPr>
        <p:spPr>
          <a:xfrm>
            <a:off x="7680960" y="4279392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23" name="Shape 21"/>
          <p:cNvSpPr/>
          <p:nvPr/>
        </p:nvSpPr>
        <p:spPr>
          <a:xfrm>
            <a:off x="7827264" y="4279392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24" name="Shape 22"/>
          <p:cNvSpPr/>
          <p:nvPr/>
        </p:nvSpPr>
        <p:spPr>
          <a:xfrm>
            <a:off x="7973568" y="4279392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25" name="Shape 23"/>
          <p:cNvSpPr/>
          <p:nvPr/>
        </p:nvSpPr>
        <p:spPr>
          <a:xfrm>
            <a:off x="8119872" y="4279392"/>
            <a:ext cx="50292" cy="50292"/>
          </a:xfrm>
          <a:prstGeom prst="ellipse">
            <a:avLst/>
          </a:prstGeom>
          <a:solidFill>
            <a:srgbClr val="E8B45C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26" name="Shape 24"/>
          <p:cNvSpPr/>
          <p:nvPr/>
        </p:nvSpPr>
        <p:spPr>
          <a:xfrm>
            <a:off x="8266176" y="4279392"/>
            <a:ext cx="50292" cy="50292"/>
          </a:xfrm>
          <a:prstGeom prst="ellipse">
            <a:avLst/>
          </a:prstGeom>
          <a:solidFill>
            <a:srgbClr val="E8B45C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220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AEBB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WHY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8046720" y="29260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AEBB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548640" y="621792"/>
            <a:ext cx="8046720" cy="0"/>
          </a:xfrm>
          <a:prstGeom prst="line">
            <a:avLst/>
          </a:prstGeom>
          <a:noFill/>
          <a:ln w="12700">
            <a:solidFill>
              <a:srgbClr val="31405C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548640" y="4645152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5F6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TRIPLE 8 FOUNDERS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48640" y="960120"/>
            <a:ext cx="80467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3000" b="1" dirty="0">
                <a:solidFill>
                  <a:srgbClr val="FBF7E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Graduation opens many roads.</a:t>
            </a:r>
            <a:endParaRPr lang="en-US" sz="30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3000" b="1" dirty="0">
                <a:solidFill>
                  <a:srgbClr val="FBF7E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We help teens pick the right one.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548640" y="2423160"/>
            <a:ext cx="2514600" cy="1691640"/>
          </a:xfrm>
          <a:prstGeom prst="rect">
            <a:avLst/>
          </a:prstGeom>
          <a:solidFill>
            <a:srgbClr val="1A2B49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8" name="Shape 6"/>
          <p:cNvSpPr/>
          <p:nvPr/>
        </p:nvSpPr>
        <p:spPr>
          <a:xfrm>
            <a:off x="548640" y="2423160"/>
            <a:ext cx="54864" cy="1691640"/>
          </a:xfrm>
          <a:prstGeom prst="rect">
            <a:avLst/>
          </a:prstGeom>
          <a:solidFill>
            <a:srgbClr val="E8B45C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9" name="Text 7"/>
          <p:cNvSpPr/>
          <p:nvPr/>
        </p:nvSpPr>
        <p:spPr>
          <a:xfrm>
            <a:off x="804672" y="2651760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8B4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Talent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804672" y="3063240"/>
            <a:ext cx="21031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FBF7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Teenagers bring the raw ambition, curiosity and energy.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3291840" y="2423160"/>
            <a:ext cx="2514600" cy="1691640"/>
          </a:xfrm>
          <a:prstGeom prst="rect">
            <a:avLst/>
          </a:prstGeom>
          <a:solidFill>
            <a:srgbClr val="1A2B49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12" name="Shape 10"/>
          <p:cNvSpPr/>
          <p:nvPr/>
        </p:nvSpPr>
        <p:spPr>
          <a:xfrm>
            <a:off x="3291840" y="2423160"/>
            <a:ext cx="54864" cy="1691640"/>
          </a:xfrm>
          <a:prstGeom prst="rect">
            <a:avLst/>
          </a:prstGeom>
          <a:solidFill>
            <a:srgbClr val="E8B45C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13" name="Text 11"/>
          <p:cNvSpPr/>
          <p:nvPr/>
        </p:nvSpPr>
        <p:spPr>
          <a:xfrm>
            <a:off x="3547872" y="2651760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8B4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Experience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3547872" y="3063240"/>
            <a:ext cx="21031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FBF7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Founders, academics, innovators and investors give the prompt.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6035040" y="2423160"/>
            <a:ext cx="2514600" cy="1691640"/>
          </a:xfrm>
          <a:prstGeom prst="rect">
            <a:avLst/>
          </a:prstGeom>
          <a:solidFill>
            <a:srgbClr val="1A2B49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16" name="Shape 14"/>
          <p:cNvSpPr/>
          <p:nvPr/>
        </p:nvSpPr>
        <p:spPr>
          <a:xfrm>
            <a:off x="6035040" y="2423160"/>
            <a:ext cx="54864" cy="1691640"/>
          </a:xfrm>
          <a:prstGeom prst="rect">
            <a:avLst/>
          </a:prstGeom>
          <a:solidFill>
            <a:srgbClr val="E8B45C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17" name="Text 15"/>
          <p:cNvSpPr/>
          <p:nvPr/>
        </p:nvSpPr>
        <p:spPr>
          <a:xfrm>
            <a:off x="6291072" y="2651760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8B4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AI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6291072" y="3063240"/>
            <a:ext cx="21031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FBF7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Modern tooling does the leg work, so ideas ship fast.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220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AEBB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IT IS FOR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8046720" y="29260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AEBB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548640" y="621792"/>
            <a:ext cx="8046720" cy="0"/>
          </a:xfrm>
          <a:prstGeom prst="line">
            <a:avLst/>
          </a:prstGeom>
          <a:noFill/>
          <a:ln w="12700">
            <a:solidFill>
              <a:srgbClr val="31405C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548640" y="4645152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5F6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TRIPLE 8 FOUNDERS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48640" y="960120"/>
            <a:ext cx="80467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3000" b="1" dirty="0">
                <a:solidFill>
                  <a:srgbClr val="FBF7E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Built for three kinds of</a:t>
            </a:r>
            <a:endParaRPr lang="en-US" sz="30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3000" b="1" dirty="0">
                <a:solidFill>
                  <a:srgbClr val="FBF7E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ambitious people.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548640" y="2423160"/>
            <a:ext cx="2514600" cy="1691640"/>
          </a:xfrm>
          <a:prstGeom prst="rect">
            <a:avLst/>
          </a:prstGeom>
          <a:solidFill>
            <a:srgbClr val="1A2B49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8" name="Shape 6"/>
          <p:cNvSpPr/>
          <p:nvPr/>
        </p:nvSpPr>
        <p:spPr>
          <a:xfrm>
            <a:off x="548640" y="2423160"/>
            <a:ext cx="54864" cy="1691640"/>
          </a:xfrm>
          <a:prstGeom prst="rect">
            <a:avLst/>
          </a:prstGeom>
          <a:solidFill>
            <a:srgbClr val="E8B45C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9" name="Text 7"/>
          <p:cNvSpPr/>
          <p:nvPr/>
        </p:nvSpPr>
        <p:spPr>
          <a:xfrm>
            <a:off x="804672" y="2651760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8B4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School leavers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804672" y="3063240"/>
            <a:ext cx="21031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FBF7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About to graduate from high school and weighing whether entrepreneurship is a path worth taking.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3291840" y="2423160"/>
            <a:ext cx="2514600" cy="1691640"/>
          </a:xfrm>
          <a:prstGeom prst="rect">
            <a:avLst/>
          </a:prstGeom>
          <a:solidFill>
            <a:srgbClr val="1A2B49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12" name="Shape 10"/>
          <p:cNvSpPr/>
          <p:nvPr/>
        </p:nvSpPr>
        <p:spPr>
          <a:xfrm>
            <a:off x="3291840" y="2423160"/>
            <a:ext cx="54864" cy="1691640"/>
          </a:xfrm>
          <a:prstGeom prst="rect">
            <a:avLst/>
          </a:prstGeom>
          <a:solidFill>
            <a:srgbClr val="E8B45C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13" name="Text 11"/>
          <p:cNvSpPr/>
          <p:nvPr/>
        </p:nvSpPr>
        <p:spPr>
          <a:xfrm>
            <a:off x="3547872" y="2651760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8B4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Students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3547872" y="3063240"/>
            <a:ext cx="21031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FBF7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Complementing their studies with practical, real-life guidance on what it takes to launch a business.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6035040" y="2423160"/>
            <a:ext cx="2514600" cy="1691640"/>
          </a:xfrm>
          <a:prstGeom prst="rect">
            <a:avLst/>
          </a:prstGeom>
          <a:solidFill>
            <a:srgbClr val="1A2B49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16" name="Shape 14"/>
          <p:cNvSpPr/>
          <p:nvPr/>
        </p:nvSpPr>
        <p:spPr>
          <a:xfrm>
            <a:off x="6035040" y="2423160"/>
            <a:ext cx="54864" cy="1691640"/>
          </a:xfrm>
          <a:prstGeom prst="rect">
            <a:avLst/>
          </a:prstGeom>
          <a:solidFill>
            <a:srgbClr val="E8B45C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17" name="Text 15"/>
          <p:cNvSpPr/>
          <p:nvPr/>
        </p:nvSpPr>
        <p:spPr>
          <a:xfrm>
            <a:off x="6291072" y="2651760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8B4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Professionals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6291072" y="3063240"/>
            <a:ext cx="21031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FBF7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Working in the corporate world and learning to drive internal innovation as intrapreneurs.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2203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1148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AEBBD1"/>
                </a:solidFill>
                <a:latin typeface="Calibri"/>
              </a:rPr>
              <a:t>MENTORS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046720" y="292608"/>
            <a:ext cx="548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>
                <a:solidFill>
                  <a:srgbClr val="AEBBD1"/>
                </a:solidFill>
                <a:latin typeface="Calibri"/>
              </a:rPr>
              <a:t>4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777240"/>
            <a:ext cx="8046720" cy="9144"/>
          </a:xfrm>
          <a:prstGeom prst="rect">
            <a:avLst/>
          </a:prstGeom>
          <a:noFill/>
          <a:ln w="12700">
            <a:solidFill>
              <a:srgbClr val="5F6E8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4900000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>
                <a:solidFill>
                  <a:srgbClr val="5F6E8C"/>
                </a:solidFill>
                <a:latin typeface="Calibri"/>
              </a:rPr>
              <a:t>TRIPLE 8 FOUNDERS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005840"/>
            <a:ext cx="7772400" cy="12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/>
            </a:pPr>
            <a:r>
              <a:t>Your experience is a gift—and a bridge. As longevity increases, seasoned professionals have more healthy years to give back, either while still active or in a second career. Mentoring puts that insight to work, while opening the door to ongoing consulting relationships or early sight on pre-qualified investment opportunities as a Business Angel.</a:t>
            </a:r>
          </a:p>
        </p:txBody>
      </p:sp>
      <p:sp>
        <p:nvSpPr>
          <p:cNvPr id="7" name="Rectangle 6"/>
          <p:cNvSpPr/>
          <p:nvPr/>
        </p:nvSpPr>
        <p:spPr>
          <a:xfrm>
            <a:off x="1897380" y="2350000"/>
            <a:ext cx="2560320" cy="1828800"/>
          </a:xfrm>
          <a:prstGeom prst="rect">
            <a:avLst/>
          </a:prstGeom>
          <a:solidFill>
            <a:srgbClr val="12203A"/>
          </a:solidFill>
          <a:ln w="12700">
            <a:solidFill>
              <a:srgbClr val="5F6E8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1897380" y="2350000"/>
            <a:ext cx="36576" cy="1828800"/>
          </a:xfrm>
          <a:prstGeom prst="rect">
            <a:avLst/>
          </a:prstGeom>
          <a:solidFill>
            <a:srgbClr val="E8B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061972" y="2514592"/>
            <a:ext cx="2286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E8B45C"/>
                </a:solidFill>
                <a:latin typeface="Georgia"/>
              </a:rPr>
              <a:t>Active industry experts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061972" y="3035800"/>
            <a:ext cx="22860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FBF7EF"/>
                </a:solidFill>
                <a:latin typeface="Calibri"/>
              </a:rPr>
              <a:t>Founders, executives, investors and specialists who still bring current market knowledge and a network that opens doors.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686300" y="2350000"/>
            <a:ext cx="2560320" cy="1828800"/>
          </a:xfrm>
          <a:prstGeom prst="rect">
            <a:avLst/>
          </a:prstGeom>
          <a:solidFill>
            <a:srgbClr val="12203A"/>
          </a:solidFill>
          <a:ln w="12700">
            <a:solidFill>
              <a:srgbClr val="5F6E8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686300" y="2350000"/>
            <a:ext cx="36576" cy="1828800"/>
          </a:xfrm>
          <a:prstGeom prst="rect">
            <a:avLst/>
          </a:prstGeom>
          <a:solidFill>
            <a:srgbClr val="E8B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850892" y="2514592"/>
            <a:ext cx="2286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E8B45C"/>
                </a:solidFill>
                <a:latin typeface="Georgia"/>
              </a:rPr>
              <a:t>Professionals facing retirement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50892" y="3035800"/>
            <a:ext cx="22860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FBF7EF"/>
                </a:solidFill>
                <a:latin typeface="Calibri"/>
              </a:rPr>
              <a:t>Experienced people approaching retirement who have years of a second career ahead and want to fill them with purpose.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4450000"/>
            <a:ext cx="7772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t>Become a mentor: felix@triple8founders.com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7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6B7A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JOURNEY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8046720" y="29260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>
                <a:solidFill>
                  <a:srgbClr val="AEBBD1"/>
                </a:solidFill>
                <a:latin typeface="Calibri"/>
              </a:rPr>
              <a:t>5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548640" y="621792"/>
            <a:ext cx="8046720" cy="0"/>
          </a:xfrm>
          <a:prstGeom prst="line">
            <a:avLst/>
          </a:prstGeom>
          <a:noFill/>
          <a:ln w="12700">
            <a:solidFill>
              <a:srgbClr val="D9D1C2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548640" y="4645152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8C8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TRIPLE 8 FOUNDERS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48640" y="91440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220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Four missions, four stage gates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548640" y="1627632"/>
            <a:ext cx="457200" cy="457200"/>
          </a:xfrm>
          <a:prstGeom prst="ellipse">
            <a:avLst/>
          </a:prstGeom>
          <a:solidFill>
            <a:srgbClr val="12203A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548640" y="16276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E8B4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188720" y="1572768"/>
            <a:ext cx="7406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220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Ideation  -  Online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1188720" y="1883664"/>
            <a:ext cx="7406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550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 a customer problem worth solving and pressure-test it against real demand.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548640" y="2340864"/>
            <a:ext cx="457200" cy="457200"/>
          </a:xfrm>
          <a:prstGeom prst="ellipse">
            <a:avLst/>
          </a:prstGeom>
          <a:solidFill>
            <a:srgbClr val="12203A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12" name="Text 10"/>
          <p:cNvSpPr/>
          <p:nvPr/>
        </p:nvSpPr>
        <p:spPr>
          <a:xfrm>
            <a:off x="548640" y="234086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E8B4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188720" y="2286000"/>
            <a:ext cx="7406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220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Solution  -  Online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1188720" y="2596896"/>
            <a:ext cx="7406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550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a prototype and test acceptance with real users.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548640" y="3054096"/>
            <a:ext cx="457200" cy="457200"/>
          </a:xfrm>
          <a:prstGeom prst="ellipse">
            <a:avLst/>
          </a:prstGeom>
          <a:solidFill>
            <a:srgbClr val="12203A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16" name="Text 14"/>
          <p:cNvSpPr/>
          <p:nvPr/>
        </p:nvSpPr>
        <p:spPr>
          <a:xfrm>
            <a:off x="548640" y="305409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E8B4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1188720" y="2999232"/>
            <a:ext cx="7406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220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Prototype  -  Online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1188720" y="3310128"/>
            <a:ext cx="7406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550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a business and revenue model based on willingness to pay.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548640" y="3767328"/>
            <a:ext cx="457200" cy="457200"/>
          </a:xfrm>
          <a:prstGeom prst="ellipse">
            <a:avLst/>
          </a:prstGeom>
          <a:solidFill>
            <a:srgbClr val="12203A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20" name="Text 18"/>
          <p:cNvSpPr/>
          <p:nvPr/>
        </p:nvSpPr>
        <p:spPr>
          <a:xfrm>
            <a:off x="548640" y="376732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E8B4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1188720" y="3712464"/>
            <a:ext cx="7406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220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Beta  -  Summit in Greece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1188720" y="4023360"/>
            <a:ext cx="7406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550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Prove a business fit to launch and pitch it to our Investment Committee.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220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AEBB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MISSIONS 1-3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8046720" y="29260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>
                <a:solidFill>
                  <a:srgbClr val="AEBBD1"/>
                </a:solidFill>
                <a:latin typeface="Calibri"/>
              </a:rPr>
              <a:t>6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548640" y="621792"/>
            <a:ext cx="8046720" cy="0"/>
          </a:xfrm>
          <a:prstGeom prst="line">
            <a:avLst/>
          </a:prstGeom>
          <a:noFill/>
          <a:ln w="12700">
            <a:solidFill>
              <a:srgbClr val="31405C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548640" y="4645152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5F6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TRIPLE 8 FOUNDERS</a:t>
            </a:r>
            <a:endParaRPr lang="en-US" sz="9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rcRect l="19729" r="19729" t="0" b="0"/>
          <a:stretch/>
        </p:blipFill>
        <p:spPr>
          <a:xfrm>
            <a:off x="0" y="822960"/>
            <a:ext cx="3657600" cy="432511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4114800" y="105156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E8B4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ONLINE COACHING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4114800" y="1353312"/>
            <a:ext cx="4572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BF7E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Live sessions, real mentors</a:t>
            </a:r>
            <a:endParaRPr lang="en-US" sz="2400" dirty="0"/>
          </a:p>
        </p:txBody>
      </p:sp>
      <p:sp>
        <p:nvSpPr>
          <p:cNvPr id="9" name="Text 6"/>
          <p:cNvSpPr/>
          <p:nvPr/>
        </p:nvSpPr>
        <p:spPr>
          <a:xfrm>
            <a:off x="4114800" y="2240280"/>
            <a:ext cx="457200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35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FBF7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sessions with the Founders Academy team, plus calls with founders, mentors and investors.</a:t>
            </a:r>
            <a:endParaRPr lang="en-US" sz="1300" dirty="0"/>
          </a:p>
          <a:p>
            <a:pPr marL="342900" indent="-342900">
              <a:lnSpc>
                <a:spcPct val="135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FBF7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notes, mission briefs and stage-gate assessments after every session.</a:t>
            </a:r>
            <a:endParaRPr lang="en-US" sz="1300" dirty="0"/>
          </a:p>
          <a:p>
            <a:pPr marL="342900" indent="-342900">
              <a:lnSpc>
                <a:spcPct val="135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FBF7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Book by the hour or by module. No minimum commitment.</a:t>
            </a:r>
            <a:endParaRPr lang="en-US" sz="1300" dirty="0"/>
          </a:p>
          <a:p>
            <a:pPr marL="342900" indent="-342900">
              <a:lnSpc>
                <a:spcPct val="135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FBF7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Applicants are screened through online interviews for fit and readiness.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C17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10679" b="10679"/>
          <a:stretch/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8072"/>
          </a:xfrm>
          <a:prstGeom prst="rect">
            <a:avLst/>
          </a:prstGeom>
          <a:solidFill>
            <a:srgbClr val="0C1729">
              <a:alpha val="70000"/>
            </a:srgbClr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4" name="Shape 1"/>
          <p:cNvSpPr/>
          <p:nvPr/>
        </p:nvSpPr>
        <p:spPr>
          <a:xfrm>
            <a:off x="548640" y="1371600"/>
            <a:ext cx="5120640" cy="2468880"/>
          </a:xfrm>
          <a:prstGeom prst="rect">
            <a:avLst/>
          </a:prstGeom>
          <a:solidFill>
            <a:srgbClr val="0C1729">
              <a:alpha val="88000"/>
            </a:srgbClr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5" name="Text 2"/>
          <p:cNvSpPr/>
          <p:nvPr/>
        </p:nvSpPr>
        <p:spPr>
          <a:xfrm>
            <a:off x="868680" y="164592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E8B4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MISSION 4 - GREECE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868680" y="1965960"/>
            <a:ext cx="4572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2700" b="1" dirty="0">
                <a:solidFill>
                  <a:srgbClr val="FBF7E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Three days on a Greek island</a:t>
            </a:r>
            <a:endParaRPr lang="en-US" sz="2700" dirty="0"/>
          </a:p>
        </p:txBody>
      </p:sp>
      <p:sp>
        <p:nvSpPr>
          <p:cNvPr id="7" name="Text 4"/>
          <p:cNvSpPr/>
          <p:nvPr/>
        </p:nvSpPr>
        <p:spPr>
          <a:xfrm>
            <a:off x="868680" y="2788920"/>
            <a:ext cx="44805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FBF7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Co-creation workshops, sprints and validation clinics with global peers - closing with a pitch of your equity story to our Investment Committee.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7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6B7A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PRICING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8046720" y="29260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>
                <a:solidFill>
                  <a:srgbClr val="AEBBD1"/>
                </a:solidFill>
                <a:latin typeface="Calibri"/>
              </a:rPr>
              <a:t>8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548640" y="621792"/>
            <a:ext cx="8046720" cy="0"/>
          </a:xfrm>
          <a:prstGeom prst="line">
            <a:avLst/>
          </a:prstGeom>
          <a:noFill/>
          <a:ln w="12700">
            <a:solidFill>
              <a:srgbClr val="D9D1C2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548640" y="4645152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8C8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TRIPLE 8 FOUNDERS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48640" y="91440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220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Simple, modular pricing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548640" y="1645920"/>
            <a:ext cx="3931920" cy="2103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D9C8"/>
            </a:solidFill>
            <a:prstDash val="solid"/>
          </a:ln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868680" y="1874520"/>
            <a:ext cx="32918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8C85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STEPS 01 - 03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868680" y="2148840"/>
            <a:ext cx="3291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220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Online coaching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868680" y="2560320"/>
            <a:ext cx="3291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220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€250</a:t>
            </a:r>
            <a:pPr indent="0" marL="0">
              <a:buNone/>
            </a:pPr>
            <a:r>
              <a:rPr lang="en-US" sz="1300" dirty="0">
                <a:solidFill>
                  <a:srgbClr val="6B7A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/hour</a:t>
            </a:r>
            <a:endParaRPr lang="en-US" sz="3400" dirty="0"/>
          </a:p>
        </p:txBody>
      </p:sp>
      <p:sp>
        <p:nvSpPr>
          <p:cNvPr id="11" name="Text 9"/>
          <p:cNvSpPr/>
          <p:nvPr/>
        </p:nvSpPr>
        <p:spPr>
          <a:xfrm>
            <a:off x="868680" y="3108960"/>
            <a:ext cx="3291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4550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Billed by the hour or by completed mission. Notes and stage-gate assessment included.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4663440" y="1645920"/>
            <a:ext cx="3931920" cy="2103120"/>
          </a:xfrm>
          <a:prstGeom prst="rect">
            <a:avLst/>
          </a:prstGeom>
          <a:solidFill>
            <a:srgbClr val="12203A"/>
          </a:solidFill>
          <a:ln w="12700">
            <a:solidFill>
              <a:srgbClr val="12203A"/>
            </a:solidFill>
            <a:prstDash val="solid"/>
          </a:ln>
        </p:spPr>
        <p:txBody>
          <a:bodyPr/>
          <a:p/>
        </p:txBody>
      </p:sp>
      <p:sp>
        <p:nvSpPr>
          <p:cNvPr id="13" name="Text 11"/>
          <p:cNvSpPr/>
          <p:nvPr/>
        </p:nvSpPr>
        <p:spPr>
          <a:xfrm>
            <a:off x="4983480" y="1874520"/>
            <a:ext cx="32918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E8B4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04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4983480" y="2148840"/>
            <a:ext cx="3291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BF7E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Three-day offsite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4983480" y="2560320"/>
            <a:ext cx="3291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E8B4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€1,500</a:t>
            </a:r>
            <a:pPr indent="0" marL="0">
              <a:buNone/>
            </a:pPr>
            <a:r>
              <a:rPr lang="en-US" sz="1300" dirty="0">
                <a:solidFill>
                  <a:srgbClr val="AEBB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participant</a:t>
            </a:r>
            <a:endParaRPr lang="en-US" sz="3400" dirty="0"/>
          </a:p>
        </p:txBody>
      </p:sp>
      <p:sp>
        <p:nvSpPr>
          <p:cNvPr id="16" name="Text 14"/>
          <p:cNvSpPr/>
          <p:nvPr/>
        </p:nvSpPr>
        <p:spPr>
          <a:xfrm>
            <a:off x="4983480" y="3108960"/>
            <a:ext cx="3291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FBF7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Program, materials and on-site catering included. Travel and accommodation excluded.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548640" y="3977640"/>
            <a:ext cx="8046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7A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full four-mission program is available as a flat fee of €3,000 per participant. Prices exclude VAT where applicable.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220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AEBB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GRADUATION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8046720" y="29260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>
                <a:solidFill>
                  <a:srgbClr val="AEBBD1"/>
                </a:solidFill>
                <a:latin typeface="Calibri"/>
              </a:rPr>
              <a:t>9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548640" y="621792"/>
            <a:ext cx="8046720" cy="0"/>
          </a:xfrm>
          <a:prstGeom prst="line">
            <a:avLst/>
          </a:prstGeom>
          <a:noFill/>
          <a:ln w="12700">
            <a:solidFill>
              <a:srgbClr val="31405C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548640" y="4645152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5F6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TRIPLE 8 FOUNDERS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48640" y="96012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BF7E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attendants leave with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548640" y="1828800"/>
            <a:ext cx="384048" cy="384048"/>
          </a:xfrm>
          <a:prstGeom prst="ellipse">
            <a:avLst/>
          </a:prstGeom>
          <a:solidFill>
            <a:srgbClr val="E8B45C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548640" y="18288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2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143000" y="1783080"/>
            <a:ext cx="3291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FBF7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exceptional professional learning experience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4663440" y="1828800"/>
            <a:ext cx="384048" cy="384048"/>
          </a:xfrm>
          <a:prstGeom prst="ellipse">
            <a:avLst/>
          </a:prstGeom>
          <a:solidFill>
            <a:srgbClr val="E8B45C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11" name="Text 9"/>
          <p:cNvSpPr/>
          <p:nvPr/>
        </p:nvSpPr>
        <p:spPr>
          <a:xfrm>
            <a:off x="4663440" y="18288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2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5257800" y="1783080"/>
            <a:ext cx="3291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FBF7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network for life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548640" y="2971800"/>
            <a:ext cx="384048" cy="384048"/>
          </a:xfrm>
          <a:prstGeom prst="ellipse">
            <a:avLst/>
          </a:prstGeom>
          <a:solidFill>
            <a:srgbClr val="E8B45C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548640" y="29718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2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1143000" y="2926080"/>
            <a:ext cx="3291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FBF7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robust framework to launch businesses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4663440" y="2971800"/>
            <a:ext cx="384048" cy="384048"/>
          </a:xfrm>
          <a:prstGeom prst="ellipse">
            <a:avLst/>
          </a:prstGeom>
          <a:solidFill>
            <a:srgbClr val="E8B45C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17" name="Text 15"/>
          <p:cNvSpPr/>
          <p:nvPr/>
        </p:nvSpPr>
        <p:spPr>
          <a:xfrm>
            <a:off x="4663440" y="29718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22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5257800" y="2926080"/>
            <a:ext cx="3291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FBF7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opportunity to pitch for funding to our Investment Committee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7589520" y="4069080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20" name="Shape 18"/>
          <p:cNvSpPr/>
          <p:nvPr/>
        </p:nvSpPr>
        <p:spPr>
          <a:xfrm>
            <a:off x="7735824" y="4069080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21" name="Shape 19"/>
          <p:cNvSpPr/>
          <p:nvPr/>
        </p:nvSpPr>
        <p:spPr>
          <a:xfrm>
            <a:off x="7882128" y="4069080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22" name="Shape 20"/>
          <p:cNvSpPr/>
          <p:nvPr/>
        </p:nvSpPr>
        <p:spPr>
          <a:xfrm>
            <a:off x="8028432" y="4069080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23" name="Shape 21"/>
          <p:cNvSpPr/>
          <p:nvPr/>
        </p:nvSpPr>
        <p:spPr>
          <a:xfrm>
            <a:off x="8174736" y="4069080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24" name="Shape 22"/>
          <p:cNvSpPr/>
          <p:nvPr/>
        </p:nvSpPr>
        <p:spPr>
          <a:xfrm>
            <a:off x="7589520" y="4215384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25" name="Shape 23"/>
          <p:cNvSpPr/>
          <p:nvPr/>
        </p:nvSpPr>
        <p:spPr>
          <a:xfrm>
            <a:off x="7735824" y="4215384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26" name="Shape 24"/>
          <p:cNvSpPr/>
          <p:nvPr/>
        </p:nvSpPr>
        <p:spPr>
          <a:xfrm>
            <a:off x="7882128" y="4215384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27" name="Shape 25"/>
          <p:cNvSpPr/>
          <p:nvPr/>
        </p:nvSpPr>
        <p:spPr>
          <a:xfrm>
            <a:off x="8028432" y="4215384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28" name="Shape 26"/>
          <p:cNvSpPr/>
          <p:nvPr/>
        </p:nvSpPr>
        <p:spPr>
          <a:xfrm>
            <a:off x="8174736" y="4215384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29" name="Shape 27"/>
          <p:cNvSpPr/>
          <p:nvPr/>
        </p:nvSpPr>
        <p:spPr>
          <a:xfrm>
            <a:off x="7589520" y="4361688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30" name="Shape 28"/>
          <p:cNvSpPr/>
          <p:nvPr/>
        </p:nvSpPr>
        <p:spPr>
          <a:xfrm>
            <a:off x="7735824" y="4361688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31" name="Shape 29"/>
          <p:cNvSpPr/>
          <p:nvPr/>
        </p:nvSpPr>
        <p:spPr>
          <a:xfrm>
            <a:off x="7882128" y="4361688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32" name="Shape 30"/>
          <p:cNvSpPr/>
          <p:nvPr/>
        </p:nvSpPr>
        <p:spPr>
          <a:xfrm>
            <a:off x="8028432" y="4361688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33" name="Shape 31"/>
          <p:cNvSpPr/>
          <p:nvPr/>
        </p:nvSpPr>
        <p:spPr>
          <a:xfrm>
            <a:off x="8174736" y="4361688"/>
            <a:ext cx="50292" cy="50292"/>
          </a:xfrm>
          <a:prstGeom prst="ellipse">
            <a:avLst/>
          </a:prstGeom>
          <a:solidFill>
            <a:srgbClr val="E8B45C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34" name="Shape 32"/>
          <p:cNvSpPr/>
          <p:nvPr/>
        </p:nvSpPr>
        <p:spPr>
          <a:xfrm>
            <a:off x="7589520" y="4507992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35" name="Shape 33"/>
          <p:cNvSpPr/>
          <p:nvPr/>
        </p:nvSpPr>
        <p:spPr>
          <a:xfrm>
            <a:off x="7735824" y="4507992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36" name="Shape 34"/>
          <p:cNvSpPr/>
          <p:nvPr/>
        </p:nvSpPr>
        <p:spPr>
          <a:xfrm>
            <a:off x="7882128" y="4507992"/>
            <a:ext cx="50292" cy="50292"/>
          </a:xfrm>
          <a:prstGeom prst="ellipse">
            <a:avLst/>
          </a:prstGeom>
          <a:solidFill>
            <a:srgbClr val="27364F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37" name="Shape 35"/>
          <p:cNvSpPr/>
          <p:nvPr/>
        </p:nvSpPr>
        <p:spPr>
          <a:xfrm>
            <a:off x="8028432" y="4507992"/>
            <a:ext cx="50292" cy="50292"/>
          </a:xfrm>
          <a:prstGeom prst="ellipse">
            <a:avLst/>
          </a:prstGeom>
          <a:solidFill>
            <a:srgbClr val="E8B45C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38" name="Shape 36"/>
          <p:cNvSpPr/>
          <p:nvPr/>
        </p:nvSpPr>
        <p:spPr>
          <a:xfrm>
            <a:off x="8174736" y="4507992"/>
            <a:ext cx="50292" cy="50292"/>
          </a:xfrm>
          <a:prstGeom prst="ellipse">
            <a:avLst/>
          </a:prstGeom>
          <a:solidFill>
            <a:srgbClr val="E8B45C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2026-08-24T18:16:30Z</dcterms:created>
  <dcterms:modified xsi:type="dcterms:W3CDTF">2026-08-24T18:16:30Z</dcterms:modified>
</cp:coreProperties>
</file>