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9" d="100"/>
          <a:sy n="119" d="100"/>
        </p:scale>
        <p:origin x="21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9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0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hero-teens-f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ANGEL HOUSE ACADEMY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Save the Teens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822960" y="388620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2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next generation of founders — a gamified journey from school into entrepreneurial life.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822960" y="5212080"/>
            <a:ext cx="128016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54406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moment of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POTENCY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exposes a vulnerable decision point where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meets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RESPONSIBILITY</a:t>
            </a:r>
            <a:r>
              <a:rPr lang="en-US" sz="34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moment of potency that can turn into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DILEMMA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those who understand their choices, and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those who don’t.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 doubt, lack of guidance and information yield the highest r² to career disorientation and anxiety among teens.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AMBITION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displays the lowest correlation.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etwork-p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737360"/>
            <a:ext cx="7818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0"/>
              </a:lnSpc>
              <a:buNone/>
            </a:pPr>
            <a:r>
              <a:rPr lang="en-US" sz="128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130M</a:t>
            </a:r>
            <a:endParaRPr lang="en-US" sz="12800" dirty="0"/>
          </a:p>
        </p:txBody>
      </p:sp>
      <p:sp>
        <p:nvSpPr>
          <p:cNvPr id="7" name="Text 5"/>
          <p:cNvSpPr/>
          <p:nvPr/>
        </p:nvSpPr>
        <p:spPr>
          <a:xfrm>
            <a:off x="822960" y="3520440"/>
            <a:ext cx="7818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teenagers worldwide, annually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4206240"/>
            <a:ext cx="7818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to this pivotal decision making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CROSSROAD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every single year.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founders-fb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963137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8200"/>
              </a:lnSpc>
              <a:buNone/>
            </a:pPr>
            <a:r>
              <a:rPr lang="en-US" sz="88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WHAT</a:t>
            </a:r>
            <a:endParaRPr lang="en-US" sz="8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education creates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STUDENTS.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We complement this by showing them how to become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737360"/>
            <a:ext cx="10545775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0"/>
              </a:lnSpc>
              <a:buNone/>
            </a:pPr>
            <a:r>
              <a:rPr lang="en-US" sz="128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7% / 90%</a:t>
            </a:r>
            <a:endParaRPr lang="en-US" sz="12800" dirty="0"/>
          </a:p>
        </p:txBody>
      </p:sp>
      <p:sp>
        <p:nvSpPr>
          <p:cNvPr id="7" name="Text 5"/>
          <p:cNvSpPr/>
          <p:nvPr/>
        </p:nvSpPr>
        <p:spPr>
          <a:xfrm>
            <a:off x="822960" y="3520440"/>
            <a:ext cx="8595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business — and most don’t survive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4206240"/>
            <a:ext cx="7863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combined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7%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all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million high school graduates annually launch a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BUSINESS,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which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within the first few years.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93%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high school graduates chose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launch businesses at first. However, by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2030,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all corporate entry-level jobs will face significant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SUBSTITUTION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capitalize on the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job market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UNCERTAINTY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graduates by turning entrepreneurial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CURIOSITY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into entrepreneurial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REALITY.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the time is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goal is to convey a start-up process and share real life experiences to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DE-RISK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BUSINESSES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among graduates.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classroom-fb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963137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8200"/>
              </a:lnSpc>
              <a:buNone/>
            </a:pPr>
            <a:r>
              <a:rPr lang="en-US" sz="88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WHY</a:t>
            </a:r>
            <a:endParaRPr lang="en-US" sz="8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WHAT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DELIVER THIS THROUGH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7000"/>
              </a:lnSpc>
              <a:buNone/>
            </a:pPr>
            <a:r>
              <a:rPr lang="en-US" sz="66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Angel House</a:t>
            </a:r>
            <a:endParaRPr lang="en-US" sz="6600" dirty="0"/>
          </a:p>
          <a:p>
            <a:pPr marL="0" indent="0">
              <a:lnSpc>
                <a:spcPts val="7000"/>
              </a:lnSpc>
              <a:buNone/>
            </a:pPr>
            <a:r>
              <a:rPr lang="en-US" sz="66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Academy</a:t>
            </a:r>
            <a:endParaRPr lang="en-US" sz="66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1737360" cy="6858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822960" y="411480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1B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A_H_A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2926080" y="4114800"/>
            <a:ext cx="603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2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gamified way of building </a:t>
            </a:r>
            <a:r>
              <a:rPr lang="en-US" sz="22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</a:t>
            </a:r>
            <a:r>
              <a:rPr lang="en-US" sz="22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selecting </a:t>
            </a:r>
            <a:r>
              <a:rPr lang="en-US" sz="22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WINNERS</a:t>
            </a:r>
            <a:r>
              <a:rPr lang="en-US" sz="22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</a:t>
            </a:r>
            <a:r>
              <a:rPr lang="en-US" sz="22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FUNDING.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5" name="Shape 43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Shape 44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mentorship-fb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963137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8200"/>
              </a:lnSpc>
              <a:buNone/>
            </a:pPr>
            <a:r>
              <a:rPr lang="en-US" sz="88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HOW</a:t>
            </a:r>
            <a:endParaRPr lang="en-US" sz="8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28"/>
              </a:lnSpc>
              <a:buNone/>
            </a:pP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‘A_H_A’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physical and virtual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meaningful connections that pass on the reality of founding businesses — dedicated to building the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GENERATION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cs typeface="Calibri" pitchFamily="34" charset="-120"/>
              </a:rPr>
              <a:t>We inform 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cs typeface="Calibri" pitchFamily="34" charset="-120"/>
              </a:rPr>
              <a:t>choices at the beginning of a professional career, in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cs typeface="Calibri" pitchFamily="34" charset="-120"/>
              </a:rPr>
              <a:t>RISK FREE, CONSTRUCTIVE 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cs typeface="Calibri" pitchFamily="34" charset="-120"/>
              </a:rPr>
              <a:t>and FUN environment, among like minded PEERS.</a:t>
            </a:r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entorship-p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181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offer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GUIDANCE,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MENTORSHIP,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TUITION,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access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teens that want to transition from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ENTREPRENEURIAL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life.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teach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JOURNEY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ideation to product launch, followed by global growth leaders and start-ups alike, to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DE-RISK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your ideas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MAXIMIZE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accompany attendants from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through to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cs typeface="Calibri" pitchFamily="34" charset="-120"/>
              </a:rPr>
              <a:t>and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deeply root your idea in a viable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PROBLEM/SOLUTION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SOLUTION/MARKET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fit.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2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teach, mentor, guide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ENRICH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attendants by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EXPERIENCES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founders, academics, innovators, investors and coaches — covering all aspects of the start-up journey.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234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 OUTCOMES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169164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attendants leave with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822960" y="2880360"/>
            <a:ext cx="8138160" cy="658368"/>
          </a:xfrm>
          <a:prstGeom prst="rect">
            <a:avLst/>
          </a:prstGeom>
          <a:solidFill>
            <a:srgbClr val="16295A"/>
          </a:solidFill>
          <a:ln w="12700">
            <a:solidFill>
              <a:srgbClr val="24355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822960" y="2880360"/>
            <a:ext cx="64008" cy="6583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115568" y="2880360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83080" y="2880360"/>
            <a:ext cx="6949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exceptional professional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experience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822960" y="3630168"/>
            <a:ext cx="8138160" cy="658368"/>
          </a:xfrm>
          <a:prstGeom prst="rect">
            <a:avLst/>
          </a:prstGeom>
          <a:solidFill>
            <a:srgbClr val="16295A"/>
          </a:solidFill>
          <a:ln w="12700">
            <a:solidFill>
              <a:srgbClr val="24355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822960" y="3630168"/>
            <a:ext cx="64008" cy="6583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115568" y="3630168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83080" y="3630168"/>
            <a:ext cx="6949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life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22960" y="4379976"/>
            <a:ext cx="8138160" cy="658368"/>
          </a:xfrm>
          <a:prstGeom prst="rect">
            <a:avLst/>
          </a:prstGeom>
          <a:solidFill>
            <a:srgbClr val="16295A"/>
          </a:solidFill>
          <a:ln w="12700">
            <a:solidFill>
              <a:srgbClr val="24355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822960" y="4379976"/>
            <a:ext cx="64008" cy="6583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1115568" y="4379976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783080" y="4379976"/>
            <a:ext cx="6949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robust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launch businesses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22960" y="5129784"/>
            <a:ext cx="8138160" cy="658368"/>
          </a:xfrm>
          <a:prstGeom prst="rect">
            <a:avLst/>
          </a:prstGeom>
          <a:solidFill>
            <a:srgbClr val="16295A"/>
          </a:solidFill>
          <a:ln w="12700">
            <a:solidFill>
              <a:srgbClr val="24355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822960" y="5129784"/>
            <a:ext cx="64008" cy="6583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1115568" y="5129784"/>
            <a:ext cx="640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783080" y="5129784"/>
            <a:ext cx="6949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 to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</a:t>
            </a:r>
            <a:r>
              <a:rPr lang="en-US" sz="18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our Investment Committee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5" name="Shape 43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Shape 44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7" name="Shape 45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8" name="Shape 46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9" name="Shape 47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0" name="Shape 48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1" name="Shape 49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2" name="Shape 50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3" name="Shape 51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4" name="Shape 52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5" name="Shape 53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6" name="Shape 54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7" name="Shape 55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8" name="Shape 56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9" name="Shape 57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journey-fb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963137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8200"/>
              </a:lnSpc>
              <a:buNone/>
            </a:pPr>
            <a:r>
              <a:rPr lang="en-US" sz="88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JOURNEY</a:t>
            </a:r>
            <a:endParaRPr lang="en-US" sz="8800" dirty="0"/>
          </a:p>
          <a:p>
            <a:pPr marL="0" indent="0">
              <a:lnSpc>
                <a:spcPts val="8200"/>
              </a:lnSpc>
              <a:buNone/>
            </a:pPr>
            <a:r>
              <a:rPr lang="en-US" sz="88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DETAIL</a:t>
            </a:r>
            <a:endParaRPr lang="en-US" sz="8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80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education taught in schools has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MEANINGFUL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a child’s upbringing.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80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looking for talent that is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CURIOUS,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HUNGRY,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CONFIDENT,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UNDECIDED,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HUMBLE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2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target teenagers in their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PENULTIMATE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years before graduation </a:t>
            </a:r>
            <a:r>
              <a:rPr lang="en-US" sz="3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(up to </a:t>
            </a:r>
            <a:r>
              <a:rPr lang="en-US" sz="3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130</a:t>
            </a:r>
            <a:r>
              <a:rPr lang="en-US" sz="3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million annually worldwide)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or who delay an immediate transition to university for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(up to </a:t>
            </a:r>
            <a:r>
              <a:rPr lang="en-US" sz="3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r>
              <a:rPr lang="en-US" sz="3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million annually worldwide).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80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Applicants will be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SCREENED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through online interviews for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in program progression depends on passing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appealing to the competitive and gaming nature of teens</a:t>
            </a:r>
            <a:r>
              <a:rPr lang="en-US" sz="34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234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ACQUISITION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169164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0B1B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we reach prospects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822960" y="2880360"/>
            <a:ext cx="81381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D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822960" y="2880360"/>
            <a:ext cx="64008" cy="82296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115568" y="288036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83080" y="288036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Introduced to the program by Angel House </a:t>
            </a: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members who have kids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822960" y="3840480"/>
            <a:ext cx="81381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D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822960" y="3840480"/>
            <a:ext cx="64008" cy="82296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115568" y="384048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83080" y="38404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across the Angel House </a:t>
            </a: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NETWORK,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where hosts act as </a:t>
            </a: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MULTIPLIERS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ambassadors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5" name="Shape 43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Shape 44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7" name="Shape 45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8" name="Shape 46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9" name="Shape 47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0" name="Shape 48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1" name="Shape 49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etwork-p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737360"/>
            <a:ext cx="78181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0"/>
              </a:lnSpc>
              <a:buNone/>
            </a:pPr>
            <a:r>
              <a:rPr lang="en-US" sz="128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10,000</a:t>
            </a:r>
            <a:endParaRPr lang="en-US" sz="12800" dirty="0"/>
          </a:p>
        </p:txBody>
      </p:sp>
      <p:sp>
        <p:nvSpPr>
          <p:cNvPr id="7" name="Text 5"/>
          <p:cNvSpPr/>
          <p:nvPr/>
        </p:nvSpPr>
        <p:spPr>
          <a:xfrm>
            <a:off x="822960" y="3520440"/>
            <a:ext cx="7818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onboarded — at just 0.01% of all graduates annually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22960" y="4206240"/>
            <a:ext cx="7818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Along the way, the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builds a significant pipeline of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IDEAS,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IP,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INSIGHT,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TRENDS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TALENT.</a:t>
            </a:r>
            <a:endParaRPr lang="en-US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234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STAGE GATE MISSIONS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169164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0B1B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customer discovery to validation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822960" y="2880360"/>
            <a:ext cx="81381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D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822960" y="2880360"/>
            <a:ext cx="64008" cy="82296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115568" y="288036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83080" y="288036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IDEATION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customer problem, business model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822960" y="3840480"/>
            <a:ext cx="81381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D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822960" y="3840480"/>
            <a:ext cx="64008" cy="82296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115568" y="384048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83080" y="38404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design prototype, likelihood of acceptance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22960" y="4800600"/>
            <a:ext cx="813816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DC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822960" y="4800600"/>
            <a:ext cx="64008" cy="82296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1115568" y="4800600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783080" y="480060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</a:t>
            </a:r>
            <a:r>
              <a:rPr lang="en-US" sz="1800" b="1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MVP,</a:t>
            </a:r>
            <a:r>
              <a:rPr lang="en-US" sz="18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willingness to pay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Shape 42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5" name="Shape 43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Shape 44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7" name="Shape 45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8" name="Shape 46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9" name="Shape 47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0" name="Shape 48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1" name="Shape 49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2" name="Shape 50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3" name="Shape 51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4" name="Shape 52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5" name="Shape 53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ummit-p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1234440"/>
            <a:ext cx="7818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PHYSICAL STAGE GATE MISSION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1691640"/>
            <a:ext cx="7818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customer validation to creation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822960" y="2834640"/>
            <a:ext cx="7818120" cy="914400"/>
          </a:xfrm>
          <a:prstGeom prst="rect">
            <a:avLst/>
          </a:prstGeom>
          <a:solidFill>
            <a:srgbClr val="16295A"/>
          </a:solidFill>
          <a:ln w="12700">
            <a:solidFill>
              <a:srgbClr val="24355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822960" y="2834640"/>
            <a:ext cx="64008" cy="914400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115568" y="2834640"/>
            <a:ext cx="640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0A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83080" y="283464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r>
              <a:rPr lang="en-US" sz="19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proven business, fit to scale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2960" y="4069080"/>
            <a:ext cx="7818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physical summit is a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3-DAY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the best global peers to meet, co-create, validate, have fun, and get mentored and coached to the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</a:t>
            </a:r>
            <a:r>
              <a:rPr lang="en-US" sz="20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LINE.</a:t>
            </a:r>
            <a:endParaRPr lang="en-US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tch-p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IN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59" y="2194560"/>
            <a:ext cx="7818121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process concludes with the winning academy participants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PITCHING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their equity story to an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further funding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MARKET.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graduation-fb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1B33">
              <a:alpha val="7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Shape 0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822960" y="2286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600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78892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0" b="1" dirty="0">
                <a:solidFill>
                  <a:srgbClr val="F6F2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Let’s save the teens.</a:t>
            </a:r>
            <a:endParaRPr lang="en-US" sz="7600" dirty="0"/>
          </a:p>
        </p:txBody>
      </p:sp>
      <p:sp>
        <p:nvSpPr>
          <p:cNvPr id="5" name="Text 3"/>
          <p:cNvSpPr/>
          <p:nvPr/>
        </p:nvSpPr>
        <p:spPr>
          <a:xfrm>
            <a:off x="822960" y="42062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Angel House Academy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80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However, today’s schooling methods and content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are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INCOMPLETE.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schools go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traditional teaching curriculum to include real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2435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A9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80"/>
              </a:lnSpc>
              <a:buNone/>
            </a:pP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skills are essential for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making and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CAREER</a:t>
            </a:r>
            <a:r>
              <a:rPr lang="en-US" sz="4000" dirty="0">
                <a:solidFill>
                  <a:srgbClr val="F6F2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CHOICES.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1E2F57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methods and school content have remained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RIGID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decades — if not centuries — while the world around us is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CHANGING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an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EXPONENTIAL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10271455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10545775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63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education remains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IMPERATIVE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all jurisdictions, while ‘out-of-school’ education is a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AFFLUENT.</a:t>
            </a:r>
            <a:endParaRPr lang="en-US" sz="4000" dirty="0"/>
          </a:p>
        </p:txBody>
      </p:sp>
      <p:sp>
        <p:nvSpPr>
          <p:cNvPr id="8" name="Shape 6"/>
          <p:cNvSpPr/>
          <p:nvPr/>
        </p:nvSpPr>
        <p:spPr>
          <a:xfrm>
            <a:off x="10431475" y="475488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10605211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10778947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0952683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11126419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11300155" y="475488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1043147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10605211" y="4928616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10778947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10952683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11126419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11300155" y="4928616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1043147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10605211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0"/>
          <p:cNvSpPr/>
          <p:nvPr/>
        </p:nvSpPr>
        <p:spPr>
          <a:xfrm>
            <a:off x="10778947" y="5102352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10952683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11126419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Shape 23"/>
          <p:cNvSpPr/>
          <p:nvPr/>
        </p:nvSpPr>
        <p:spPr>
          <a:xfrm>
            <a:off x="11300155" y="5102352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1043147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10605211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10778947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10952683" y="5276088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Shape 28"/>
          <p:cNvSpPr/>
          <p:nvPr/>
        </p:nvSpPr>
        <p:spPr>
          <a:xfrm>
            <a:off x="11126419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11300155" y="5276088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1043147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10605211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10778947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10952683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11126419" y="5449824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11300155" y="5449824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10431475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Shape 37"/>
          <p:cNvSpPr/>
          <p:nvPr/>
        </p:nvSpPr>
        <p:spPr>
          <a:xfrm>
            <a:off x="10605211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10778947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10952683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Shape 40"/>
          <p:cNvSpPr/>
          <p:nvPr/>
        </p:nvSpPr>
        <p:spPr>
          <a:xfrm>
            <a:off x="11126419" y="5623560"/>
            <a:ext cx="68580" cy="68580"/>
          </a:xfrm>
          <a:prstGeom prst="ellipse">
            <a:avLst/>
          </a:prstGeom>
          <a:solidFill>
            <a:srgbClr val="E4DDC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11300155" y="5623560"/>
            <a:ext cx="68580" cy="68580"/>
          </a:xfrm>
          <a:prstGeom prst="ellipse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rossroad-p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0"/>
            <a:ext cx="318516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06840" y="0"/>
            <a:ext cx="3185160" cy="6858000"/>
          </a:xfrm>
          <a:prstGeom prst="rect">
            <a:avLst/>
          </a:prstGeom>
          <a:solidFill>
            <a:srgbClr val="0E1B33">
              <a:alpha val="2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82296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543800" y="38404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22960" y="713232"/>
            <a:ext cx="7818120" cy="10973"/>
          </a:xfrm>
          <a:prstGeom prst="rect">
            <a:avLst/>
          </a:prstGeom>
          <a:solidFill>
            <a:srgbClr val="DCD5C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22960" y="6144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A_H_A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0A33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78181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88"/>
              </a:lnSpc>
              <a:buNone/>
            </a:pP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Around the time of high school graduation, teens are at their most potent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CROSSROAD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life to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4000" b="1" dirty="0">
                <a:solidFill>
                  <a:srgbClr val="E0A3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DETERMINE</a:t>
            </a:r>
            <a:r>
              <a:rPr lang="en-US" sz="4000" dirty="0">
                <a:solidFill>
                  <a:srgbClr val="0B1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their future.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1265</Words>
  <Application>Microsoft Macintosh PowerPoint</Application>
  <PresentationFormat>Widescreen</PresentationFormat>
  <Paragraphs>234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Teens — The Angel House Academy</dc:title>
  <dc:subject>PptxGenJS Presentation</dc:subject>
  <dc:creator>Angel House Academy</dc:creator>
  <cp:lastModifiedBy>Felix Geyr</cp:lastModifiedBy>
  <cp:revision>3</cp:revision>
  <dcterms:created xsi:type="dcterms:W3CDTF">2026-08-05T11:01:22Z</dcterms:created>
  <dcterms:modified xsi:type="dcterms:W3CDTF">2026-08-05T12:17:57Z</dcterms:modified>
</cp:coreProperties>
</file>